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-1371600"/>
            <a:ext cx="4389120" cy="4389120"/>
          </a:xfrm>
          <a:prstGeom prst="ellipse">
            <a:avLst/>
          </a:prstGeom>
          <a:noFill/>
          <a:ln w="355600">
            <a:solidFill>
              <a:srgbClr val="145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6766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美好智能机器人教学系统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65836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600" b="1">
                <a:solidFill>
                  <a:srgbClr val="EAFBF7"/>
                </a:solidFill>
                <a:latin typeface="Microsoft YaHei"/>
              </a:rPr>
              <a:t>机器人朋友见面会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0">
                <a:solidFill>
                  <a:srgbClr val="8FB8C8"/>
                </a:solidFill>
                <a:latin typeface="Microsoft YaHei"/>
              </a:rPr>
              <a:t>握手 · 对话 · 带路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794760"/>
            <a:ext cx="6035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2DD4BF"/>
                </a:solidFill>
                <a:latin typeface="Microsoft YaHei"/>
              </a:rPr>
              <a:t>初中 7–9 年级　|　45 分钟　|　D01 仿真演示课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937760"/>
            <a:ext cx="4114800" cy="36576"/>
          </a:xfrm>
          <a:prstGeom prst="roundRect">
            <a:avLst>
              <a:gd name="adj" fmla="val 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138928"/>
            <a:ext cx="62179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EAFBF7"/>
                </a:solidFill>
                <a:latin typeface="Microsoft YaHei"/>
              </a:rPr>
              <a:t>教师授课课件 · 可直接投影 · 配套教案 / 学案 / 仿真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04888" y="886968"/>
            <a:ext cx="4718304" cy="508406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d01-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040" y="1840706"/>
            <a:ext cx="4572000" cy="31765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本课目标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一节课，走完三个任务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8FB8C8"/>
                </a:solidFill>
                <a:latin typeface="Microsoft YaHei"/>
              </a:rPr>
              <a:t>不是“看老师演示”，而是让学生先预测、再操作、后记录。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05740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2221992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62432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握手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304495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对准 → 停住 → 轻握 → 松开
理解位置、速度、力度与安全距离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70832" y="205740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0" y="2221992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62432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304495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听懂 → 找知识 → 回答
理解意图、槽位与知识库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5864" y="205740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57032" y="2221992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62432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带路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57032" y="304495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地图 → 路径 → 到站
理解 A*、绕行与到站判断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75488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2DD4BF"/>
                </a:solidFill>
                <a:latin typeface="Microsoft YaHei"/>
              </a:rPr>
              <a:t>三关共同指向：感知 → 决策 → 执行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先认识机械臂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它不是一个“黑箱”，而是关节 + 夹爪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1344168"/>
            <a:ext cx="7095744" cy="444398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01-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736" y="1417320"/>
            <a:ext cx="6185566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55279" y="1600200"/>
            <a:ext cx="3566160" cy="34747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6 个旋转关节：决定手臂姿态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升降立柱：改变工作高度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夹爪：抓取 / 握手 / 分拣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先仿真拖一拖，再谈真机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79" y="5074920"/>
            <a:ext cx="35661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2DD4BF"/>
                </a:solidFill>
                <a:latin typeface="Microsoft YaHei"/>
              </a:rPr>
              <a:t>课堂动作：让学生指出 J1–J6 和夹爪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第一关 · 握手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先停住，再轻握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1344168"/>
            <a:ext cx="6729984" cy="435254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01-handsh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660" y="1417320"/>
            <a:ext cx="6053958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35240" y="1417320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1371600"/>
            <a:ext cx="3200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EAFBF7"/>
                </a:solidFill>
                <a:latin typeface="Microsoft YaHei"/>
              </a:rPr>
              <a:t>对准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1682496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8FB8C8"/>
                </a:solidFill>
                <a:latin typeface="Microsoft YaHei"/>
              </a:rPr>
              <a:t>夹爪移动到安全区上方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35240" y="244144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2395728"/>
            <a:ext cx="3200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EAFBF7"/>
                </a:solidFill>
                <a:latin typeface="Microsoft YaHei"/>
              </a:rPr>
              <a:t>停住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2706624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8FB8C8"/>
                </a:solidFill>
                <a:latin typeface="Microsoft YaHei"/>
              </a:rPr>
              <a:t>保持 1.5 秒确认位置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35240" y="3465576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79" y="3419856"/>
            <a:ext cx="3200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EAFBF7"/>
                </a:solidFill>
                <a:latin typeface="Microsoft YaHei"/>
              </a:rPr>
              <a:t>轻握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79" y="3730752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8FB8C8"/>
                </a:solidFill>
                <a:latin typeface="Microsoft YaHei"/>
              </a:rPr>
              <a:t>夹爪缓慢闭合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35240" y="4489704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83879" y="4443984"/>
            <a:ext cx="3200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EAFBF7"/>
                </a:solidFill>
                <a:latin typeface="Microsoft YaHei"/>
              </a:rPr>
              <a:t>松开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79" y="4754880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8FB8C8"/>
                </a:solidFill>
                <a:latin typeface="Microsoft YaHei"/>
              </a:rPr>
              <a:t>回到待机位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806440"/>
            <a:ext cx="6583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F59E0B"/>
                </a:solidFill>
                <a:latin typeface="Microsoft YaHei"/>
              </a:rPr>
              <a:t>教师提示：真机演示时学生只观察，不伸手。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第一关 · 参数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位置、速度、力度，一次只改一个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63040"/>
            <a:ext cx="5029200" cy="411480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2DD4BF"/>
                </a:solidFill>
                <a:latin typeface="Microsoft YaHei"/>
              </a:rPr>
              <a:t>课堂可调参数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48840"/>
            <a:ext cx="4389120" cy="2560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EAFBF7"/>
                </a:solidFill>
                <a:latin typeface="Microsoft YaHei"/>
              </a:rPr>
              <a:t>• 接近距离：20–40 cm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EAFBF7"/>
                </a:solidFill>
                <a:latin typeface="Microsoft YaHei"/>
              </a:rPr>
              <a:t>• 握力：10%–45%（真机禁止超过 45%）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EAFBF7"/>
                </a:solidFill>
                <a:latin typeface="Microsoft YaHei"/>
              </a:rPr>
              <a:t>• 先预测，再点“开始握手”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EAFBF7"/>
                </a:solidFill>
                <a:latin typeface="Microsoft YaHei"/>
              </a:rPr>
              <a:t>• 记录 2 组“参数→现象”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9320" y="1463040"/>
            <a:ext cx="5394960" cy="4114800"/>
          </a:xfrm>
          <a:prstGeom prst="roundRect">
            <a:avLst>
              <a:gd name="adj" fmla="val 8000"/>
            </a:avLst>
          </a:prstGeom>
          <a:solidFill>
            <a:srgbClr val="2D200C"/>
          </a:solidFill>
          <a:ln w="12700">
            <a:solidFill>
              <a:srgbClr val="7846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63640" y="1691640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F59E0B"/>
                </a:solidFill>
                <a:latin typeface="Microsoft YaHei"/>
              </a:rPr>
              <a:t>安全边界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2148840"/>
            <a:ext cx="4754880" cy="26517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EAFBF7"/>
                </a:solidFill>
                <a:latin typeface="Microsoft YaHei"/>
              </a:rPr>
              <a:t>• 学生与真机 ≥ 1.2 m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EAFBF7"/>
                </a:solidFill>
                <a:latin typeface="Microsoft YaHei"/>
              </a:rPr>
              <a:t>• 真机只做空载慢速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EAFBF7"/>
                </a:solidFill>
                <a:latin typeface="Microsoft YaHei"/>
              </a:rPr>
              <a:t>• 夹爪不夹手、不夹笔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EAFBF7"/>
                </a:solidFill>
                <a:latin typeface="Microsoft YaHei"/>
              </a:rPr>
              <a:t>• 教师手不离急停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806440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8FB8C8"/>
                </a:solidFill>
                <a:latin typeface="Microsoft YaHei"/>
              </a:rPr>
              <a:t>关键句：看起来能到 ≠ 真的能到；先仿真，后真机。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第二关 · 对话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它听到的，不等于它理解的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36208" y="1344168"/>
            <a:ext cx="5221224" cy="453542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01-ch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848873"/>
            <a:ext cx="5074920" cy="352601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85800" y="1508760"/>
            <a:ext cx="5074920" cy="475488"/>
          </a:xfrm>
          <a:prstGeom prst="roundRect">
            <a:avLst>
              <a:gd name="adj" fmla="val 15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572768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2DD4BF"/>
                </a:solidFill>
                <a:latin typeface="Microsoft YaHei"/>
              </a:rPr>
              <a:t>01  声音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167128"/>
            <a:ext cx="5074920" cy="475488"/>
          </a:xfrm>
          <a:prstGeom prst="roundRect">
            <a:avLst>
              <a:gd name="adj" fmla="val 15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231136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2DD4BF"/>
                </a:solidFill>
                <a:latin typeface="Microsoft YaHei"/>
              </a:rPr>
              <a:t>02  文字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825496"/>
            <a:ext cx="5074920" cy="475488"/>
          </a:xfrm>
          <a:prstGeom prst="roundRect">
            <a:avLst>
              <a:gd name="adj" fmla="val 15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889504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2DD4BF"/>
                </a:solidFill>
                <a:latin typeface="Microsoft YaHei"/>
              </a:rPr>
              <a:t>03  意图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483864"/>
            <a:ext cx="5074920" cy="475488"/>
          </a:xfrm>
          <a:prstGeom prst="roundRect">
            <a:avLst>
              <a:gd name="adj" fmla="val 15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547872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2DD4BF"/>
                </a:solidFill>
                <a:latin typeface="Microsoft YaHei"/>
              </a:rPr>
              <a:t>04  槽位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142231"/>
            <a:ext cx="5074920" cy="475488"/>
          </a:xfrm>
          <a:prstGeom prst="roundRect">
            <a:avLst>
              <a:gd name="adj" fmla="val 15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206240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EAFBF7"/>
                </a:solidFill>
                <a:latin typeface="Microsoft YaHei"/>
              </a:rPr>
              <a:t>05  知识库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800600"/>
            <a:ext cx="5074920" cy="475488"/>
          </a:xfrm>
          <a:prstGeom prst="roundRect">
            <a:avLst>
              <a:gd name="adj" fmla="val 15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864607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EAFBF7"/>
                </a:solidFill>
                <a:latin typeface="Microsoft YaHei"/>
              </a:rPr>
              <a:t>06  回答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623560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F59E0B"/>
                </a:solidFill>
                <a:latin typeface="Microsoft YaHei"/>
              </a:rPr>
              <a:t>追问：知识库没有的问题，它应该怎么回答？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第三关 · 带路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路径不是直线：要绕开、要能到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1344168"/>
            <a:ext cx="6912864" cy="453542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01-na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492" y="1417320"/>
            <a:ext cx="6317174" cy="4389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72400" y="1645920"/>
            <a:ext cx="3566160" cy="38404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地图：把房间变成格子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路径：A* 找一条可走的线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行人：停—等—绕—回原路线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到站：距离 + 方向 + 标记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0" y="539496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DD4BF"/>
                </a:solidFill>
                <a:latin typeface="Microsoft YaHei"/>
              </a:rPr>
              <a:t>课堂任务：先猜路线，再点目的地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三关，其实是同一条链路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3429000" cy="384048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69164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>
                <a:solidFill>
                  <a:srgbClr val="2DD4BF"/>
                </a:solidFill>
                <a:latin typeface="Microsoft YaHei"/>
              </a:rPr>
              <a:t>握手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感知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146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看手的位置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1546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决策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4290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决定对准/停住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0690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执行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3434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关节 + 夹爪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508760"/>
            <a:ext cx="3429000" cy="384048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0" y="169164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>
                <a:solidFill>
                  <a:srgbClr val="2DD4BF"/>
                </a:solidFill>
                <a:latin typeface="Microsoft YaHei"/>
              </a:rPr>
              <a:t>对话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22402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感知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25146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听声音/文字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31546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决策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34290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判断意图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40690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执行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43434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查库并回答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2440" y="1508760"/>
            <a:ext cx="3429000" cy="384048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75319" y="169164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>
                <a:solidFill>
                  <a:srgbClr val="2DD4BF"/>
                </a:solidFill>
                <a:latin typeface="Microsoft YaHei"/>
              </a:rPr>
              <a:t>带路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75319" y="22402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感知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5319" y="25146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看地图/行人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5319" y="31546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决策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19" y="34290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规划路径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19" y="40690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8FB8C8"/>
                </a:solidFill>
                <a:latin typeface="Microsoft YaHei"/>
              </a:rPr>
              <a:t>执行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75319" y="4343400"/>
            <a:ext cx="3017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轮子走到目标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5669280"/>
            <a:ext cx="10698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59E0B"/>
                </a:solidFill>
                <a:latin typeface="Microsoft YaHei"/>
              </a:rPr>
              <a:t>出口题：用一句话说出任意一关的“感知”是什么。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课堂任务与积分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做—记—说，三件事都要有证据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673351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07568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49631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完成三关，至少集 3 枚徽章；每枚 +10 积分（登录后）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50876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673351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07568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记录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49631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3 张记录表：参数→现象、意图→回答、路径→绕行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50876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2" y="1673351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2" y="207568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表达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49631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用 1 分钟向同伴解释：机器人哪一步是“决策”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160520"/>
            <a:ext cx="10698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0">
                <a:solidFill>
                  <a:srgbClr val="2DD4BF"/>
                </a:solidFill>
                <a:latin typeface="Microsoft YaHei"/>
              </a:rPr>
              <a:t>评价看证据，不看“热闹”：有参数、有对比、有原因。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安全边界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仿真可以大胆，真机必须克制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10607040" cy="3474720"/>
          </a:xfrm>
          <a:prstGeom prst="roundRect">
            <a:avLst>
              <a:gd name="adj" fmla="val 8000"/>
            </a:avLst>
          </a:prstGeom>
          <a:solidFill>
            <a:srgbClr val="2D200C"/>
          </a:solidFill>
          <a:ln w="12700">
            <a:solidFill>
              <a:srgbClr val="7846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783080"/>
            <a:ext cx="9966960" cy="28346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学生与真机保持 ≥ 1.2 m，动作时手不伸入工作区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真机只做空载慢速：不夹手、不夹笔、不夹衣服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教师手不离急停；先升立柱、再前伸；指尖离桌 ≥ 1 cm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仿真中的“握手”是动画，不代表可以伸手到真机夹爪里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303520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F59E0B"/>
                </a:solidFill>
                <a:latin typeface="Microsoft YaHei"/>
              </a:rPr>
              <a:t>一句话：学生只看不动，真机由教师操作。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复盘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把“好玩”变成“学会”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50876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>
                <a:solidFill>
                  <a:srgbClr val="EAFBF7"/>
                </a:solidFill>
                <a:latin typeface="Microsoft YaHei"/>
              </a:rPr>
              <a:t>三个问题，任选一个回答：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94560"/>
            <a:ext cx="10241280" cy="24688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500">
                <a:solidFill>
                  <a:srgbClr val="EAFBF7"/>
                </a:solidFill>
                <a:latin typeface="Microsoft YaHei"/>
              </a:rPr>
              <a:t>• 哪一关最难？难在“感知”还是“决策”？</a:t>
            </a:r>
          </a:p>
          <a:p>
            <a:pPr>
              <a:spcAft>
                <a:spcPts val="700"/>
              </a:spcAft>
            </a:pPr>
            <a:r>
              <a:rPr sz="1500">
                <a:solidFill>
                  <a:srgbClr val="EAFBF7"/>
                </a:solidFill>
                <a:latin typeface="Microsoft YaHei"/>
              </a:rPr>
              <a:t>• 如果机器人答不上来，你会怎么补知识库？</a:t>
            </a:r>
          </a:p>
          <a:p>
            <a:pPr>
              <a:spcAft>
                <a:spcPts val="700"/>
              </a:spcAft>
            </a:pPr>
            <a:r>
              <a:rPr sz="1500">
                <a:solidFill>
                  <a:srgbClr val="EAFBF7"/>
                </a:solidFill>
                <a:latin typeface="Microsoft YaHei"/>
              </a:rPr>
              <a:t>• 如果路径上一直有人，机器人应该等还是绕？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892040"/>
            <a:ext cx="10607040" cy="73152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50749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2DD4BF"/>
                </a:solidFill>
                <a:latin typeface="Microsoft YaHei"/>
              </a:rPr>
              <a:t>作业：整理 3 条校园知识库问答；画一张“感知—决策—执行”图。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