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-1371600"/>
            <a:ext cx="4389120" cy="4389120"/>
          </a:xfrm>
          <a:prstGeom prst="ellipse">
            <a:avLst/>
          </a:prstGeom>
          <a:noFill/>
          <a:ln w="355600">
            <a:solidFill>
              <a:srgbClr val="145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6766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美好智能机器人教学系统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65836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600" b="1">
                <a:solidFill>
                  <a:srgbClr val="EAFBF7"/>
                </a:solidFill>
                <a:latin typeface="Microsoft YaHei"/>
              </a:rPr>
              <a:t>定点头限位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0">
                <a:solidFill>
                  <a:srgbClr val="8FB8C8"/>
                </a:solidFill>
                <a:latin typeface="Microsoft YaHei"/>
              </a:rPr>
              <a:t>机械臂贴桌作业的安全边界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794760"/>
            <a:ext cx="6035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2DD4BF"/>
                </a:solidFill>
                <a:latin typeface="Microsoft YaHei"/>
              </a:rPr>
              <a:t>高中 10–12 年级　|　45 分钟　|　D02 3D 仿真 + 限位数据课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937760"/>
            <a:ext cx="4114800" cy="36576"/>
          </a:xfrm>
          <a:prstGeom prst="roundRect">
            <a:avLst>
              <a:gd name="adj" fmla="val 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138928"/>
            <a:ext cx="62179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EAFBF7"/>
                </a:solidFill>
                <a:latin typeface="Microsoft YaHei"/>
              </a:rPr>
              <a:t>教师授课课件 · 可直接投影 · 配套教案 / 学案 / 仿真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04888" y="886968"/>
            <a:ext cx="4718304" cy="508406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d02-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1840706"/>
            <a:ext cx="4572000" cy="31765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导入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机械臂能把夹爪压到桌面吗？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1344168"/>
            <a:ext cx="6729984" cy="444398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02-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56" y="1417320"/>
            <a:ext cx="6185566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35240" y="1600200"/>
            <a:ext cx="3749039" cy="34747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定点头：爪尖位置不变，只改姿态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压得越低，越容易碰到桌面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不同方向，先碰到的部位不同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先猜：哪个部位会先碰？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35240" y="521208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DD4BF"/>
                </a:solidFill>
                <a:latin typeface="Microsoft YaHei"/>
              </a:rPr>
              <a:t>课堂动作：写下 2 个猜想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动手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先用手找边界，再看数据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1344168"/>
            <a:ext cx="6821424" cy="453542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02-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72" y="1417320"/>
            <a:ext cx="6317174" cy="4389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26679" y="1645920"/>
            <a:ext cx="3566160" cy="3657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拖 J1–J6、升降、夹爪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让夹爪慢慢靠近桌面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记录 3 组：角度 / TCP / 离桌</a:t>
            </a:r>
          </a:p>
          <a:p>
            <a:pPr>
              <a:spcAft>
                <a:spcPts val="700"/>
              </a:spcAft>
            </a:pPr>
            <a:r>
              <a:rPr sz="1350">
                <a:solidFill>
                  <a:srgbClr val="EAFBF7"/>
                </a:solidFill>
                <a:latin typeface="Microsoft YaHei"/>
              </a:rPr>
              <a:t>• 不要真的压下去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53492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F59E0B"/>
                </a:solidFill>
                <a:latin typeface="Microsoft YaHei"/>
              </a:rPr>
              <a:t>仿真不连真机；真机不让学生掰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看数据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限位数据库：把“手感”变成数字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1344168"/>
            <a:ext cx="7644383" cy="4535424"/>
          </a:xfrm>
          <a:prstGeom prst="roundRect">
            <a:avLst>
              <a:gd name="adj" fmla="val 3000"/>
            </a:avLst>
          </a:prstGeom>
          <a:solidFill>
            <a:srgbClr val="081F2A"/>
          </a:solidFill>
          <a:ln w="12700">
            <a:solidFill>
              <a:srgbClr val="1F56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02-limi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252" y="1417320"/>
            <a:ext cx="6317174" cy="4389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58200" y="1645920"/>
            <a:ext cx="2971800" cy="3657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200">
                <a:solidFill>
                  <a:srgbClr val="EAFBF7"/>
                </a:solidFill>
                <a:latin typeface="Microsoft YaHei"/>
              </a:rPr>
              <a:t>• 限位点 / 覆盖方向</a:t>
            </a:r>
          </a:p>
          <a:p>
            <a:pPr>
              <a:spcAft>
                <a:spcPts val="700"/>
              </a:spcAft>
            </a:pPr>
            <a:r>
              <a:rPr sz="1200">
                <a:solidFill>
                  <a:srgbClr val="EAFBF7"/>
                </a:solidFill>
                <a:latin typeface="Microsoft YaHei"/>
              </a:rPr>
              <a:t>• 最小 / 最大临界角</a:t>
            </a:r>
          </a:p>
          <a:p>
            <a:pPr>
              <a:spcAft>
                <a:spcPts val="700"/>
              </a:spcAft>
            </a:pPr>
            <a:r>
              <a:rPr sz="1200">
                <a:solidFill>
                  <a:srgbClr val="EAFBF7"/>
                </a:solidFill>
                <a:latin typeface="Microsoft YaHei"/>
              </a:rPr>
              <a:t>• 表格：接触侧、工具轴、相机光轴</a:t>
            </a:r>
          </a:p>
          <a:p>
            <a:pPr>
              <a:spcAft>
                <a:spcPts val="700"/>
              </a:spcAft>
            </a:pPr>
            <a:r>
              <a:rPr sz="1200">
                <a:solidFill>
                  <a:srgbClr val="EAFBF7"/>
                </a:solidFill>
                <a:latin typeface="Microsoft YaHei"/>
              </a:rPr>
              <a:t>• 45° 虚线 = 定点头上限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关键概念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四个词，读懂整张表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5257800" cy="19202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91639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定点头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40280"/>
            <a:ext cx="4754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AFBF7"/>
                </a:solidFill>
                <a:latin typeface="Microsoft YaHei"/>
              </a:rPr>
              <a:t>爪尖位置固定
只改变姿态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508760"/>
            <a:ext cx="5257800" cy="19202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91639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临界角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40280"/>
            <a:ext cx="4754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AFBF7"/>
                </a:solidFill>
                <a:latin typeface="Microsoft YaHei"/>
              </a:rPr>
              <a:t>夹爪面/相机
即将碰桌的角度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749039"/>
            <a:ext cx="5257800" cy="19202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93192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接触侧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480559"/>
            <a:ext cx="4754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AFBF7"/>
                </a:solidFill>
                <a:latin typeface="Microsoft YaHei"/>
              </a:rPr>
              <a:t>相机 / 小臂
夹爪 / 电机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749039"/>
            <a:ext cx="5257800" cy="19202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393192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45° 上限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480559"/>
            <a:ext cx="4754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AFBF7"/>
                </a:solidFill>
                <a:latin typeface="Microsoft YaHei"/>
              </a:rPr>
              <a:t>工具轴相对
起始方向 ≤ 45°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读表方法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一行数据，回答四个问题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73351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2DD4BF"/>
                </a:solidFill>
                <a:latin typeface="Microsoft YaHei"/>
              </a:rPr>
              <a:t>方向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91840" y="1673351"/>
            <a:ext cx="7680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左侧 / 右侧 / 正下方 / 正上方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587752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752344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2DD4BF"/>
                </a:solidFill>
                <a:latin typeface="Microsoft YaHei"/>
              </a:rPr>
              <a:t>接触侧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752344"/>
            <a:ext cx="7680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相机、小臂、夹爪、电机，哪个先碰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666744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831335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2DD4BF"/>
                </a:solidFill>
                <a:latin typeface="Microsoft YaHei"/>
              </a:rPr>
              <a:t>临界角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1840" y="3831335"/>
            <a:ext cx="7680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越小越接近贴平桌面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745736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4910327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2DD4BF"/>
                </a:solidFill>
                <a:latin typeface="Microsoft YaHei"/>
              </a:rPr>
              <a:t>离桌距离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0" y="4910327"/>
            <a:ext cx="7680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EAFBF7"/>
                </a:solidFill>
                <a:latin typeface="Microsoft YaHei"/>
              </a:rPr>
              <a:t>爪尖、相机分别离桌多远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897880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F59E0B"/>
                </a:solidFill>
                <a:latin typeface="Microsoft YaHei"/>
              </a:rPr>
              <a:t>口诀：先看方向，再看接触侧；临界角对 45°，离桌距离别忽略。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判姿态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临界角 &lt; 45°：先别压，先问“谁先碰”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5074920" cy="3566160"/>
          </a:xfrm>
          <a:prstGeom prst="roundRect">
            <a:avLst>
              <a:gd name="adj" fmla="val 8000"/>
            </a:avLst>
          </a:prstGeom>
          <a:solidFill>
            <a:srgbClr val="2D200C"/>
          </a:solidFill>
          <a:ln w="12700">
            <a:solidFill>
              <a:srgbClr val="7846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</a:rPr>
              <a:t>危险示例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40280"/>
            <a:ext cx="457200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AFBF7"/>
                </a:solidFill>
                <a:latin typeface="Microsoft YaHei"/>
              </a:rPr>
              <a:t>临界角 30°
离 45° 上限还差 15°
先碰：相机 / 夹爪
结论：不能直接贴桌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508760"/>
            <a:ext cx="5212080" cy="3566160"/>
          </a:xfrm>
          <a:prstGeom prst="roundRect">
            <a:avLst>
              <a:gd name="adj" fmla="val 8000"/>
            </a:avLst>
          </a:prstGeom>
          <a:solidFill>
            <a:srgbClr val="0C2D23"/>
          </a:solidFill>
          <a:ln w="12700">
            <a:solidFill>
              <a:srgbClr val="146E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0" y="173736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2DD4BF"/>
                </a:solidFill>
                <a:latin typeface="Microsoft YaHei"/>
              </a:rPr>
              <a:t>安全示例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240280"/>
            <a:ext cx="466344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AFBF7"/>
                </a:solidFill>
                <a:latin typeface="Microsoft YaHei"/>
              </a:rPr>
              <a:t>临界角 60°
离 45° 上限还有 15° 余量
先碰：夹爪面
结论：可低速接近，仍要盯距离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94960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8FB8C8"/>
                </a:solidFill>
                <a:latin typeface="Microsoft YaHei"/>
              </a:rPr>
              <a:t>注意：45° 是上限，不是“绝对安全”；还要看离桌距离与接触侧。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安全规则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把数据写成别人能执行的动作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10607040" cy="356616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737360"/>
            <a:ext cx="99669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>
                <a:solidFill>
                  <a:srgbClr val="2DD4BF"/>
                </a:solidFill>
                <a:latin typeface="Microsoft YaHei"/>
              </a:rPr>
              <a:t>贴桌动作规则（示例）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286000"/>
            <a:ext cx="9875520" cy="24688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从正上方接近，不做横向扫入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工具轴相对起始方向 ≤ 45°，先慢速验证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爪尖离桌 ≥ 1 cm；相机光轴也要留距离</a:t>
            </a:r>
          </a:p>
          <a:p>
            <a:pPr>
              <a:spcAft>
                <a:spcPts val="700"/>
              </a:spcAft>
            </a:pPr>
            <a:r>
              <a:rPr sz="1400">
                <a:solidFill>
                  <a:srgbClr val="EAFBF7"/>
                </a:solidFill>
                <a:latin typeface="Microsoft YaHei"/>
              </a:rPr>
              <a:t>• 先检查接触侧：相机 / 小臂 / 夹爪 / 电机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349240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F59E0B"/>
                </a:solidFill>
                <a:latin typeface="Microsoft YaHei"/>
              </a:rPr>
              <a:t>缺失方向怎么办？补测，不猜。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课堂任务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动手、读数、判断，三件事都要留证据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673351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07568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动手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49631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arm3d 拖 3 组姿态
记录角度 / TCP / 离桌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50876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673351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07568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读数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49631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数据库读 3 行
方向 / 接触侧 / 临界角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508760"/>
            <a:ext cx="3474720" cy="21488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2" y="1673351"/>
            <a:ext cx="457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2DD4BF"/>
                </a:solidFill>
                <a:latin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2" y="2075688"/>
            <a:ext cx="30723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EAFBF7"/>
                </a:solidFill>
                <a:latin typeface="Microsoft YaHei"/>
              </a:rPr>
              <a:t>判断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496312"/>
            <a:ext cx="307238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8FB8C8"/>
                </a:solidFill>
                <a:latin typeface="Microsoft YaHei"/>
              </a:rPr>
              <a:t>用 45° 上限判断
写 1 条安全规则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160520"/>
            <a:ext cx="10698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2DD4BF"/>
                </a:solidFill>
                <a:latin typeface="Microsoft YaHei"/>
              </a:rPr>
              <a:t>评价：不看“敢不敢压”，看“能不能用数据说清为什么”。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384048"/>
            <a:ext cx="64008" cy="310896"/>
          </a:xfrm>
          <a:prstGeom prst="roundRect">
            <a:avLst>
              <a:gd name="adj" fmla="val 50000"/>
            </a:avLst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47472"/>
            <a:ext cx="10241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50" b="1">
                <a:solidFill>
                  <a:srgbClr val="2DD4BF"/>
                </a:solidFill>
                <a:latin typeface="Microsoft YaHei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EAFBF7"/>
                </a:solidFill>
                <a:latin typeface="Microsoft YaHei"/>
              </a:rPr>
              <a:t>手感 → 数据 → 规则 → 真机安全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8FB8C8"/>
                </a:solidFill>
                <a:latin typeface="Microsoft YaHe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2514600" cy="12344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" y="1874519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212848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EAFBF7"/>
                </a:solidFill>
                <a:latin typeface="Microsoft YaHei"/>
              </a:rPr>
              <a:t>先拖：找边界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1737360"/>
            <a:ext cx="2514600" cy="12344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9312" y="1874519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9312" y="2212848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EAFBF7"/>
                </a:solidFill>
                <a:latin typeface="Microsoft YaHei"/>
              </a:rPr>
              <a:t>再读：临界角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737360"/>
            <a:ext cx="2514600" cy="12344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28231" y="1874519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8231" y="2212848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EAFBF7"/>
                </a:solidFill>
                <a:latin typeface="Microsoft YaHei"/>
              </a:rPr>
              <a:t>后判：谁先碰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59" y="1737360"/>
            <a:ext cx="2514600" cy="1234440"/>
          </a:xfrm>
          <a:prstGeom prst="roundRect">
            <a:avLst>
              <a:gd name="adj" fmla="val 8000"/>
            </a:avLst>
          </a:prstGeom>
          <a:solidFill>
            <a:srgbClr val="0F2B36"/>
          </a:solidFill>
          <a:ln w="12700">
            <a:solidFill>
              <a:srgbClr val="1C48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17151" y="1874519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2DD4BF"/>
                </a:solidFill>
                <a:latin typeface="Microsoft YaHei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17151" y="2212848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EAFBF7"/>
                </a:solidFill>
                <a:latin typeface="Microsoft YaHei"/>
              </a:rPr>
              <a:t>定规：能执行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794760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50" b="0">
                <a:solidFill>
                  <a:srgbClr val="F59E0B"/>
                </a:solidFill>
                <a:latin typeface="Microsoft YaHei"/>
              </a:rPr>
              <a:t>作业：把 3 行数据画成柱状图，画出 45° 线；查相机光轴与工具轴的区别。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754880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8FB8C8"/>
                </a:solidFill>
                <a:latin typeface="Microsoft YaHei"/>
              </a:rPr>
              <a:t>教师备注：先让学生动手，再给数据；不要一上来讲表格。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00" b="0">
                <a:solidFill>
                  <a:srgbClr val="8FB8C8"/>
                </a:solidFill>
                <a:latin typeface="Microsoft YaHei"/>
              </a:rPr>
              <a:t>美好智能机器人教学系统 · 机器人教育课程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